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75" r:id="rId3"/>
    <p:sldId id="291" r:id="rId4"/>
    <p:sldId id="290" r:id="rId5"/>
    <p:sldId id="289" r:id="rId6"/>
    <p:sldId id="288" r:id="rId7"/>
    <p:sldId id="287" r:id="rId8"/>
    <p:sldId id="295" r:id="rId9"/>
    <p:sldId id="294" r:id="rId10"/>
    <p:sldId id="293" r:id="rId11"/>
    <p:sldId id="292" r:id="rId12"/>
    <p:sldId id="299" r:id="rId13"/>
    <p:sldId id="298" r:id="rId14"/>
    <p:sldId id="297" r:id="rId15"/>
    <p:sldId id="296" r:id="rId16"/>
    <p:sldId id="300" r:id="rId17"/>
    <p:sldId id="303" r:id="rId18"/>
    <p:sldId id="302" r:id="rId19"/>
    <p:sldId id="301" r:id="rId20"/>
    <p:sldId id="304" r:id="rId21"/>
    <p:sldId id="305" r:id="rId22"/>
    <p:sldId id="306" r:id="rId23"/>
    <p:sldId id="307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6"/>
    <a:srgbClr val="02315D"/>
    <a:srgbClr val="97000B"/>
    <a:srgbClr val="29364B"/>
    <a:srgbClr val="481419"/>
    <a:srgbClr val="006CFF"/>
    <a:srgbClr val="F9D600"/>
    <a:srgbClr val="324057"/>
    <a:srgbClr val="007CCE"/>
    <a:srgbClr val="2A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358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94"/>
            <a:ext cx="9132033" cy="17521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E731D-74A4-49F7-9081-F53DE0C2DCB8}"/>
              </a:ext>
            </a:extLst>
          </p:cNvPr>
          <p:cNvSpPr txBox="1"/>
          <p:nvPr/>
        </p:nvSpPr>
        <p:spPr>
          <a:xfrm>
            <a:off x="412907" y="1841249"/>
            <a:ext cx="871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Кафедра бухгалтерського обліку і аудиту</a:t>
            </a:r>
            <a:endParaRPr lang="ru-RU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BD1CE7-24CA-48DD-A2B7-CE516E3F57B1}"/>
              </a:ext>
            </a:extLst>
          </p:cNvPr>
          <p:cNvSpPr/>
          <p:nvPr/>
        </p:nvSpPr>
        <p:spPr>
          <a:xfrm>
            <a:off x="372748" y="2613392"/>
            <a:ext cx="8386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/>
              <a:t>Узагальнення результатів опитування здобувачів вищої освіти спеціальності 071 «Облік і оподаткування», освітня програма «Облік і аудит» ступеня бакалавра (денна та заочна форма навчання) у 1 семестрі 2023-2024 </a:t>
            </a:r>
            <a:r>
              <a:rPr lang="uk-UA" sz="2600" b="1" dirty="0" err="1"/>
              <a:t>н.р</a:t>
            </a:r>
            <a:r>
              <a:rPr lang="uk-UA" sz="2600" b="1" dirty="0"/>
              <a:t>.</a:t>
            </a:r>
            <a:endParaRPr lang="ru-RU" sz="2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13620D-C728-4BF3-9034-001086A92327}"/>
              </a:ext>
            </a:extLst>
          </p:cNvPr>
          <p:cNvSpPr/>
          <p:nvPr/>
        </p:nvSpPr>
        <p:spPr>
          <a:xfrm>
            <a:off x="757464" y="4958403"/>
            <a:ext cx="8386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Гарант 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освітньо-професійної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програми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</a:t>
            </a:r>
          </a:p>
          <a:p>
            <a:pPr algn="r"/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«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Облік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і аудит» </a:t>
            </a:r>
          </a:p>
          <a:p>
            <a:pPr algn="r"/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спеціальності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071 «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Облік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і 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оподаткування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»</a:t>
            </a:r>
          </a:p>
          <a:p>
            <a:pPr algn="r"/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к.е.н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., доцент 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Прохар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Н.В. 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9218" name="Picture 2" descr="Діаграма відповідей у Формах. Назва запитання: 9. Оцініть ступінь вашої згоди або незгоди з наступними твердженнями щодо якості навчально-методичного забезпечення (навчальні посібники, підручники, тексти лекцій, дистанційні курси, методичні рекомендації, програми практики тощо) з ОП «Облік і аудит»:. Кількість відповідей: .">
            <a:extLst>
              <a:ext uri="{FF2B5EF4-FFF2-40B4-BE49-F238E27FC236}">
                <a16:creationId xmlns:a16="http://schemas.microsoft.com/office/drawing/2014/main" id="{4C3AF2F8-68ED-424E-9910-F97C06CA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101"/>
            <a:ext cx="9144000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9F26D9-313B-43BA-A2CC-EBF71DE439D4}"/>
              </a:ext>
            </a:extLst>
          </p:cNvPr>
          <p:cNvSpPr/>
          <p:nvPr/>
        </p:nvSpPr>
        <p:spPr>
          <a:xfrm>
            <a:off x="132347" y="4439241"/>
            <a:ext cx="9011653" cy="1935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навчально-методичне забезпечення є доступними в паперовому та електронному виглядах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навчально-методичне забезпечення є безкоштовним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навчально-методичне забезпечення відповідає вимогам чинної нормативно-правової бази з обліку, аудиту, оподаткування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навчально-методичне забезпечення є орієнтованим на практику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навчально-методичне забезпечення є </a:t>
            </a:r>
            <a:r>
              <a:rPr lang="uk-UA" sz="1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затеоритизованим</a:t>
            </a: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відірваним від практики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навчально-методичне забезпечення дозволяє виконувати обсяги самостійної роботи та  вивчати спеціальність</a:t>
            </a:r>
            <a:endParaRPr lang="ru-RU" sz="1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7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0242" name="Picture 2" descr="Діаграма відповідей у Формах. Назва запитання: 10. Оцініть за п’ятибальною школою навчальну роботу викладачів кафедри бухгалтерського обліку і аудиту (1- найнижча оцінка, 5-найвища оцінка). Кількість відповідей: 35 відповідей.">
            <a:extLst>
              <a:ext uri="{FF2B5EF4-FFF2-40B4-BE49-F238E27FC236}">
                <a16:creationId xmlns:a16="http://schemas.microsoft.com/office/drawing/2014/main" id="{F12EC62F-745D-48EE-B040-A1E7F425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24"/>
            <a:ext cx="9144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іаграма відповідей у Формах. Назва запитання: 11. Оцініть за п’ятибальною школою виховну роботу викладачів кафедри бухгалтерського обліку і аудиту (1- найнижча оцінка, 5-найвища оцінка). Кількість відповідей: 35 відповідей.">
            <a:extLst>
              <a:ext uri="{FF2B5EF4-FFF2-40B4-BE49-F238E27FC236}">
                <a16:creationId xmlns:a16="http://schemas.microsoft.com/office/drawing/2014/main" id="{E213A713-69D8-4DBA-9CAD-64FE6F11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1167"/>
            <a:ext cx="9023683" cy="363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7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1266" name="Picture 2" descr="Діаграма відповідей у Формах. Назва запитання: 12. Оцініть за п’ятибальною школою навчальну  роботу викладачів інших кафедр університету (1- найнижча оцінка, 5-найвища оцінка). Кількість відповідей: 35 відповідей.">
            <a:extLst>
              <a:ext uri="{FF2B5EF4-FFF2-40B4-BE49-F238E27FC236}">
                <a16:creationId xmlns:a16="http://schemas.microsoft.com/office/drawing/2014/main" id="{34A82905-A863-4767-8FAE-6A20930A0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2290" name="Picture 2" descr="Діаграма відповідей у Формах. Назва запитання: 13. Чи виникали у вас конфліктні ситуації з викладачами під час навчання:. Кількість відповідей: 35 відповідей.">
            <a:extLst>
              <a:ext uri="{FF2B5EF4-FFF2-40B4-BE49-F238E27FC236}">
                <a16:creationId xmlns:a16="http://schemas.microsoft.com/office/drawing/2014/main" id="{E6CA1088-71B7-4519-B832-683E032E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24"/>
            <a:ext cx="9144000" cy="2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Діаграма відповідей у Формах. Назва запитання: 14. Ваша група є дружною:. Кількість відповідей: 35 відповідей.">
            <a:extLst>
              <a:ext uri="{FF2B5EF4-FFF2-40B4-BE49-F238E27FC236}">
                <a16:creationId xmlns:a16="http://schemas.microsoft.com/office/drawing/2014/main" id="{C5FB6451-4FFA-4C46-B911-DDCEB811F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537" y="3260557"/>
            <a:ext cx="7796463" cy="2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3314" name="Picture 2" descr="Діаграма відповідей у Формах. Назва запитання: 15. Ваші очікування від навчання співпадають з реальністю:. Кількість відповідей: 35 відповідей.">
            <a:extLst>
              <a:ext uri="{FF2B5EF4-FFF2-40B4-BE49-F238E27FC236}">
                <a16:creationId xmlns:a16="http://schemas.microsoft.com/office/drawing/2014/main" id="{AFCE7933-0705-40C7-B9E2-1E778264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24"/>
            <a:ext cx="9144000" cy="33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Діаграма відповідей у Формах. Назва запитання: 16. Чи достатнім на освітній програмі «Облік  і аудит» є залучення професіоналів – практиків до освітнього процесу:. Кількість відповідей: 35 відповідей.">
            <a:extLst>
              <a:ext uri="{FF2B5EF4-FFF2-40B4-BE49-F238E27FC236}">
                <a16:creationId xmlns:a16="http://schemas.microsoft.com/office/drawing/2014/main" id="{62FF9EB4-00CD-42A5-9604-7D4D2A08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155" y="3110750"/>
            <a:ext cx="7587529" cy="31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7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4338" name="Picture 2" descr="Діаграма відповідей у Формах. Назва запитання: 17. Чи відчуваєте ви студоцентрований підхід до організації освітнього процесу та свободу вибору навчальних дисциплін, баз практики, керівників наукових робіт тощо:. Кількість відповідей: 35 відповідей.">
            <a:extLst>
              <a:ext uri="{FF2B5EF4-FFF2-40B4-BE49-F238E27FC236}">
                <a16:creationId xmlns:a16="http://schemas.microsoft.com/office/drawing/2014/main" id="{67A96D5A-C538-4E6C-AFD6-375F21523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5362" name="Picture 2" descr="Діаграма відповідей у Формах. Назва запитання: 18. Що вам сподобалося найбільше під час навчання у І семестрі:. Кількість відповідей: 21 відповідь.">
            <a:extLst>
              <a:ext uri="{FF2B5EF4-FFF2-40B4-BE49-F238E27FC236}">
                <a16:creationId xmlns:a16="http://schemas.microsoft.com/office/drawing/2014/main" id="{18335CD3-D457-43E8-B888-49FB8E8B2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6166"/>
            <a:ext cx="9144000" cy="496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17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6386" name="Picture 2" descr="Діаграма відповідей у Формах. Назва запитання: 19. Що вам не сподобалося під час навчання у І семестрі:. Кількість відповідей: 21 відповідь.">
            <a:extLst>
              <a:ext uri="{FF2B5EF4-FFF2-40B4-BE49-F238E27FC236}">
                <a16:creationId xmlns:a16="http://schemas.microsoft.com/office/drawing/2014/main" id="{1DF4348B-43C5-47C6-87CD-1A58EC352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1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2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7410" name="Picture 2" descr="Діаграма відповідей у Формах. Назва запитання: 20. Оцініть за п’ятибальною школою об’єктивність оцінювання знань  викладачами кафедри бухгалтерського обліку і аудиту (1- найнижча оцінка, 5-найвища оцінка). Кількість відповідей: 35 відповідей.">
            <a:extLst>
              <a:ext uri="{FF2B5EF4-FFF2-40B4-BE49-F238E27FC236}">
                <a16:creationId xmlns:a16="http://schemas.microsoft.com/office/drawing/2014/main" id="{0BF92D61-BF87-4384-A22A-27ED0105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1105"/>
            <a:ext cx="9144000" cy="521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59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8434" name="Picture 2" descr="Діаграма відповідей у Формах. Назва запитання: 21. Як ви дотримуєтеся принципів  академічної доброчесності під час навчання:. Кількість відповідей: 35 відповідей.">
            <a:extLst>
              <a:ext uri="{FF2B5EF4-FFF2-40B4-BE49-F238E27FC236}">
                <a16:creationId xmlns:a16="http://schemas.microsoft.com/office/drawing/2014/main" id="{E59C2DAB-E48B-487E-9C36-21F50CAFD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611"/>
            <a:ext cx="9144000" cy="4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2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026" name="Picture 2" descr="Діаграма відповідей у Формах. Назва запитання: 1. На якому курсі ви зараз навчаєтеся:. Кількість відповідей: 35 відповідей.">
            <a:extLst>
              <a:ext uri="{FF2B5EF4-FFF2-40B4-BE49-F238E27FC236}">
                <a16:creationId xmlns:a16="http://schemas.microsoft.com/office/drawing/2014/main" id="{D863072F-958F-4872-85B2-596406BAC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73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9458" name="Picture 2" descr="Діаграма відповідей у Формах. Назва запитання: 22. Чи достатньо в універистеті проводиться науково-практичних заходів (вебінари, конференції, семінари, круглі столи, тематичні зустрічі тощо):. Кількість відповідей: 35 відповідей.">
            <a:extLst>
              <a:ext uri="{FF2B5EF4-FFF2-40B4-BE49-F238E27FC236}">
                <a16:creationId xmlns:a16="http://schemas.microsoft.com/office/drawing/2014/main" id="{79E8356F-A420-45A3-A95B-B2FAAD94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65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0482" name="Picture 2" descr="Діаграма відповідей у Формах. Назва запитання: 23. Чи стикалися ви з проявами булінгу, дискримінації:. Кількість відповідей: 35 відповідей.">
            <a:extLst>
              <a:ext uri="{FF2B5EF4-FFF2-40B4-BE49-F238E27FC236}">
                <a16:creationId xmlns:a16="http://schemas.microsoft.com/office/drawing/2014/main" id="{C8A37312-A6D0-44F7-8E7D-D8FDAB26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8539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45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1506" name="Picture 2" descr="Діаграма відповідей у Формах. Назва запитання: 24. Які навчальні дисципліни ви б хотіли вивчати і порекомендували б їх для включення в освітню програму:. Кількість відповідей: 35 відповідей.">
            <a:extLst>
              <a:ext uri="{FF2B5EF4-FFF2-40B4-BE49-F238E27FC236}">
                <a16:creationId xmlns:a16="http://schemas.microsoft.com/office/drawing/2014/main" id="{0C48DB23-8C57-44D2-A34C-F876A5DD2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3296"/>
            <a:ext cx="9144000" cy="52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08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2530" name="Picture 2" descr="Діаграма відповідей у Формах. Назва запитання: 25. Які навчальні дисципліни ви б хотіли вилучити з освітньої програми (нецікаві, малоінформативні):. Кількість відповідей: 35 відповідей.">
            <a:extLst>
              <a:ext uri="{FF2B5EF4-FFF2-40B4-BE49-F238E27FC236}">
                <a16:creationId xmlns:a16="http://schemas.microsoft.com/office/drawing/2014/main" id="{7AA66363-B5DE-493E-BC91-79887865A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4854"/>
            <a:ext cx="9144000" cy="54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262" y="2527703"/>
            <a:ext cx="7772400" cy="1428476"/>
          </a:xfrm>
        </p:spPr>
        <p:txBody>
          <a:bodyPr>
            <a:normAutofit/>
          </a:bodyPr>
          <a:lstStyle/>
          <a:p>
            <a:r>
              <a:rPr lang="uk-UA" sz="7200" b="1" dirty="0"/>
              <a:t>ДЯКУЮ ЗА УВАГУ!</a:t>
            </a:r>
            <a:endParaRPr lang="ru-RU" sz="7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36155" cy="1212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7" y="5105826"/>
            <a:ext cx="9132033" cy="17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8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050" name="Picture 2" descr="Діаграма відповідей у Формах. Назва запитання: 2. Форма навчання: . Кількість відповідей: 35 відповідей.">
            <a:extLst>
              <a:ext uri="{FF2B5EF4-FFF2-40B4-BE49-F238E27FC236}">
                <a16:creationId xmlns:a16="http://schemas.microsoft.com/office/drawing/2014/main" id="{A2C2A91B-2BFB-4B8C-B537-A9A68C64B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5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3074" name="Picture 2" descr="Діаграма відповідей у Формах. Назва запитання: 3. Оцініть рівень вашого задоволення від навчання на спеціальності «Облік і оподаткування», освітній програмі «Облік і аудит»:. Кількість відповідей: 35 відповідей.">
            <a:extLst>
              <a:ext uri="{FF2B5EF4-FFF2-40B4-BE49-F238E27FC236}">
                <a16:creationId xmlns:a16="http://schemas.microsoft.com/office/drawing/2014/main" id="{74E1F479-1AFD-4790-A807-99836BE1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8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4098" name="Picture 2" descr="Діаграма відповідей у Формах. Назва запитання: 4. Чи порадили б ви свою спеціальність та освітню програму для навчання майбутнім абітурієнтам:. Кількість відповідей: 35 відповідей.">
            <a:extLst>
              <a:ext uri="{FF2B5EF4-FFF2-40B4-BE49-F238E27FC236}">
                <a16:creationId xmlns:a16="http://schemas.microsoft.com/office/drawing/2014/main" id="{8180E814-EDC8-4F55-81C8-064464D6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7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5122" name="Picture 2" descr="Діаграма відповідей у Формах. Назва запитання: 5. Оцініть рівень вашого задоволення від навчання:. Кількість відповідей: .">
            <a:extLst>
              <a:ext uri="{FF2B5EF4-FFF2-40B4-BE49-F238E27FC236}">
                <a16:creationId xmlns:a16="http://schemas.microsoft.com/office/drawing/2014/main" id="{C1FECECF-64D8-4481-9511-51B3A4906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3444"/>
            <a:ext cx="91440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9DD541-9938-4FC3-A467-F5839AA3279B}"/>
              </a:ext>
            </a:extLst>
          </p:cNvPr>
          <p:cNvSpPr/>
          <p:nvPr/>
        </p:nvSpPr>
        <p:spPr>
          <a:xfrm>
            <a:off x="0" y="3505084"/>
            <a:ext cx="9144000" cy="2418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 та систематичність проведення навчальних занять викладачами кафедри бухгалтерського обліку і аудиту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 та систематичність проведення навчальних занять викладачами інших кафедр університету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 та безперебійність  роботи сайту дистанційного навчання (системи </a:t>
            </a:r>
            <a:r>
              <a:rPr lang="en-US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 та безперебійність  роботи сайту з розкладом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інших структурних підрозділів університету</a:t>
            </a:r>
            <a:r>
              <a:rPr lang="ru-RU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отримання довідок, інформації про стан заборгованості за навчання тощо)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об’єктивність поточного та підсумкового контролю знань 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lnSpc>
                <a:spcPct val="95000"/>
              </a:lnSpc>
              <a:spcAft>
                <a:spcPts val="800"/>
              </a:spcAft>
            </a:pP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якість, доступність та оперативність отримання консультацій від викладачів кафедри бухгалтерського обліку і аудиту</a:t>
            </a:r>
            <a:endParaRPr lang="ru-RU" sz="1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1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6146" name="Picture 2" descr="Діаграма відповідей у Формах. Назва запитання: 6. Оцініть рівень вашого задоволення від психологічної, інформаційної, організаційної підтримки викладачів кафедри бухгалтерського обліку і аудиту:. Кількість відповідей: 35 відповідей.">
            <a:extLst>
              <a:ext uri="{FF2B5EF4-FFF2-40B4-BE49-F238E27FC236}">
                <a16:creationId xmlns:a16="http://schemas.microsoft.com/office/drawing/2014/main" id="{3A5F9909-FB32-4A09-A2AE-B7F24489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7170" name="Picture 2" descr="Діаграма відповідей у Формах. Назва запитання: 7. Чи змінилася у вас мотивація до навчання в умовах нестабільності в Україні:. Кількість відповідей: 35 відповідей.">
            <a:extLst>
              <a:ext uri="{FF2B5EF4-FFF2-40B4-BE49-F238E27FC236}">
                <a16:creationId xmlns:a16="http://schemas.microsoft.com/office/drawing/2014/main" id="{7F22F5D9-A6BC-48BE-A18C-8C69311E4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2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8194" name="Picture 2" descr="Діаграма відповідей у Формах. Назва запитання: 8. Оцініть ступінь своєї згоди (незгоди) щодо безпечності умов для навчання в ПУЕТ:. Кількість відповідей: 35 відповідей.">
            <a:extLst>
              <a:ext uri="{FF2B5EF4-FFF2-40B4-BE49-F238E27FC236}">
                <a16:creationId xmlns:a16="http://schemas.microsoft.com/office/drawing/2014/main" id="{4E1C7E5D-94AE-4825-8194-91E85516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9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2502</TotalTime>
  <Words>179</Words>
  <Application>Microsoft Office PowerPoint</Application>
  <PresentationFormat>Экран (4:3)</PresentationFormat>
  <Paragraphs>20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clio</cp:lastModifiedBy>
  <cp:revision>196</cp:revision>
  <dcterms:created xsi:type="dcterms:W3CDTF">2016-11-18T14:12:19Z</dcterms:created>
  <dcterms:modified xsi:type="dcterms:W3CDTF">2024-01-19T09:16:16Z</dcterms:modified>
</cp:coreProperties>
</file>