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75" r:id="rId3"/>
    <p:sldId id="294" r:id="rId4"/>
    <p:sldId id="293" r:id="rId5"/>
    <p:sldId id="292" r:id="rId6"/>
    <p:sldId id="291" r:id="rId7"/>
    <p:sldId id="290" r:id="rId8"/>
    <p:sldId id="289" r:id="rId9"/>
    <p:sldId id="288" r:id="rId10"/>
    <p:sldId id="287" r:id="rId11"/>
    <p:sldId id="297" r:id="rId12"/>
    <p:sldId id="296" r:id="rId13"/>
    <p:sldId id="299" r:id="rId14"/>
    <p:sldId id="298" r:id="rId15"/>
    <p:sldId id="302" r:id="rId16"/>
    <p:sldId id="301" r:id="rId17"/>
    <p:sldId id="300" r:id="rId18"/>
    <p:sldId id="303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02315D"/>
    <a:srgbClr val="97000B"/>
    <a:srgbClr val="29364B"/>
    <a:srgbClr val="481419"/>
    <a:srgbClr val="006CFF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2" y="9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58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94"/>
            <a:ext cx="9132033" cy="1752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E731D-74A4-49F7-9081-F53DE0C2DCB8}"/>
              </a:ext>
            </a:extLst>
          </p:cNvPr>
          <p:cNvSpPr txBox="1"/>
          <p:nvPr/>
        </p:nvSpPr>
        <p:spPr>
          <a:xfrm>
            <a:off x="412907" y="1841249"/>
            <a:ext cx="871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Кафедра бухгалтерського обліку і аудиту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13620D-C728-4BF3-9034-001086A92327}"/>
              </a:ext>
            </a:extLst>
          </p:cNvPr>
          <p:cNvSpPr/>
          <p:nvPr/>
        </p:nvSpPr>
        <p:spPr>
          <a:xfrm>
            <a:off x="757464" y="4958403"/>
            <a:ext cx="8386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Гарант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освітньо-професійної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програми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</a:t>
            </a:r>
          </a:p>
          <a:p>
            <a:pPr algn="r"/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«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Облік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і аудит» </a:t>
            </a:r>
          </a:p>
          <a:p>
            <a:pPr algn="r"/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спеціальності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071 «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Облік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і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оподаткування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»</a:t>
            </a:r>
          </a:p>
          <a:p>
            <a:pPr algn="r"/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к.е.н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., доцент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Прохар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Н.В.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0A7F77-FAD7-4153-929C-9C5FB6743B9B}"/>
              </a:ext>
            </a:extLst>
          </p:cNvPr>
          <p:cNvSpPr/>
          <p:nvPr/>
        </p:nvSpPr>
        <p:spPr>
          <a:xfrm>
            <a:off x="156346" y="2441615"/>
            <a:ext cx="8987654" cy="17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Узагальнення результатів анкетування 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здобувачів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спеціальності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071 «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оподаткування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освітня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і аудит»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ступеня</a:t>
            </a:r>
            <a:r>
              <a:rPr lang="en-US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магістра 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денна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заочна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форма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) у 2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семестрі</a:t>
            </a:r>
            <a:r>
              <a:rPr lang="ru-RU" sz="2600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0482" name="Picture 2" descr="Діаграма відповідей у Формах. Назва запитання: Оцініть за п’ятибальною школою навчальну роботу викладачів кафедри бухгалтерського обліку і аудиту (1- найнижча оцінка, 5-найвища оцінка). Кількість відповідей: 4 відповіді.">
            <a:extLst>
              <a:ext uri="{FF2B5EF4-FFF2-40B4-BE49-F238E27FC236}">
                <a16:creationId xmlns:a16="http://schemas.microsoft.com/office/drawing/2014/main" id="{572CFE7D-3CA2-4B5F-8599-7851D0A4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8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1506" name="Picture 2" descr="Діаграма відповідей у Формах. Назва запитання: Оцініть за п’ятибальною школою виховну роботу викладачів кафедри бухгалтерського обліку і аудиту (1- найнижча оцінка, 5-найвища оцінка). Кількість відповідей: 4 відповіді.">
            <a:extLst>
              <a:ext uri="{FF2B5EF4-FFF2-40B4-BE49-F238E27FC236}">
                <a16:creationId xmlns:a16="http://schemas.microsoft.com/office/drawing/2014/main" id="{8001AA06-99F5-4A38-B0F3-26830B61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3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2530" name="Picture 2" descr="Діаграма відповідей у Формах. Назва запитання: Чи виникали у вас конфліктні ситуації з викладачами під час навчання:. Кількість відповідей: 4 відповіді.">
            <a:extLst>
              <a:ext uri="{FF2B5EF4-FFF2-40B4-BE49-F238E27FC236}">
                <a16:creationId xmlns:a16="http://schemas.microsoft.com/office/drawing/2014/main" id="{CAB48EC4-2D9E-41AD-BA19-3E9C6500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9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3554" name="Picture 2" descr="Діаграма відповідей у Формах. Назва запитання: Чи достатнім на освітній програмі «Облік  і аудит» є залучення професіоналів – практиків до освітнього процесу:. Кількість відповідей: 4 відповіді.">
            <a:extLst>
              <a:ext uri="{FF2B5EF4-FFF2-40B4-BE49-F238E27FC236}">
                <a16:creationId xmlns:a16="http://schemas.microsoft.com/office/drawing/2014/main" id="{EFAED98A-E9A1-48AD-B6DC-0357015C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9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4578" name="Picture 2" descr="Діаграма відповідей у Формах. Назва запитання: Чи відчуваєте ви студоцентрований підхід до організації освітнього процесу та свободу вибору навчальних дисциплін, баз практики, керівників наукових робіт тощо:. Кількість відповідей: 4 відповіді.">
            <a:extLst>
              <a:ext uri="{FF2B5EF4-FFF2-40B4-BE49-F238E27FC236}">
                <a16:creationId xmlns:a16="http://schemas.microsoft.com/office/drawing/2014/main" id="{7C759DA5-8516-4C5C-9C2C-6F222FF5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0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5602" name="Picture 2" descr="Діаграма відповідей у Формах. Назва запитання: Оцініть за п’ятибальною школою об’єктивність оцінювання знань  викладачами кафедри бухгалтерського обліку і аудиту (1- найнижча оцінка, 5-найвища оцінка). Кількість відповідей: 4 відповіді.">
            <a:extLst>
              <a:ext uri="{FF2B5EF4-FFF2-40B4-BE49-F238E27FC236}">
                <a16:creationId xmlns:a16="http://schemas.microsoft.com/office/drawing/2014/main" id="{617C47B5-0572-4EB5-9356-CDFF3EED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8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6626" name="Picture 2" descr="Діаграма відповідей у Формах. Назва запитання: Чи достатньо в універистеті проводиться науково-практичних заходів (вебінари, конференції, семінари, круглі столи, тематичні зустрічі тощо):. Кількість відповідей: 4 відповіді.">
            <a:extLst>
              <a:ext uri="{FF2B5EF4-FFF2-40B4-BE49-F238E27FC236}">
                <a16:creationId xmlns:a16="http://schemas.microsoft.com/office/drawing/2014/main" id="{9B893AA1-98AF-4507-A2A7-B64DC975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7650" name="Picture 2" descr="Діаграма відповідей у Формах. Назва запитання: Чи стикалися ви з проявами булінгу, дискримінації:&#10;. Кількість відповідей: 4 відповіді.">
            <a:extLst>
              <a:ext uri="{FF2B5EF4-FFF2-40B4-BE49-F238E27FC236}">
                <a16:creationId xmlns:a16="http://schemas.microsoft.com/office/drawing/2014/main" id="{1A7A156A-D161-481F-BA42-6C0E559E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4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EEB623-1106-436E-92BC-A9C36B731E6F}"/>
              </a:ext>
            </a:extLst>
          </p:cNvPr>
          <p:cNvSpPr/>
          <p:nvPr/>
        </p:nvSpPr>
        <p:spPr>
          <a:xfrm>
            <a:off x="372979" y="2690336"/>
            <a:ext cx="83258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Ваші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пропозиції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щодо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вдосконалення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ОП «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Облік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і аудит»:</a:t>
            </a:r>
          </a:p>
          <a:p>
            <a:r>
              <a:rPr lang="ru-RU" sz="2600" dirty="0">
                <a:solidFill>
                  <a:srgbClr val="202124"/>
                </a:solidFill>
                <a:latin typeface="Roboto"/>
              </a:rPr>
              <a:t>1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відповідь</a:t>
            </a:r>
            <a:endParaRPr lang="ru-RU" sz="2600" dirty="0">
              <a:solidFill>
                <a:srgbClr val="000000"/>
              </a:solidFill>
              <a:latin typeface="Roboto"/>
            </a:endParaRPr>
          </a:p>
          <a:p>
            <a:r>
              <a:rPr lang="ru-RU" sz="2600" dirty="0">
                <a:solidFill>
                  <a:srgbClr val="202124"/>
                </a:solidFill>
                <a:latin typeface="Roboto"/>
              </a:rPr>
              <a:t>Ввести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дисципліну</a:t>
            </a:r>
            <a:r>
              <a:rPr lang="ru-RU" sz="2600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Податкове</a:t>
            </a:r>
            <a:r>
              <a:rPr lang="ru-RU" sz="2600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консультування</a:t>
            </a:r>
            <a:endParaRPr lang="ru-RU" sz="2600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2739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262" y="2527703"/>
            <a:ext cx="7772400" cy="1428476"/>
          </a:xfrm>
        </p:spPr>
        <p:txBody>
          <a:bodyPr>
            <a:normAutofit/>
          </a:bodyPr>
          <a:lstStyle/>
          <a:p>
            <a:r>
              <a:rPr lang="uk-UA" sz="7200" b="1" dirty="0"/>
              <a:t>ДЯКУЮ ЗА УВАГУ!</a:t>
            </a:r>
            <a:endParaRPr lang="ru-RU" sz="7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36155" cy="1212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" y="5105826"/>
            <a:ext cx="9132033" cy="17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028" name="Picture 4" descr="Діаграма відповідей у Формах. Назва запитання: На якому курсі ви зараз навчаєтеся:. Кількість відповідей: 4 відповіді.">
            <a:extLst>
              <a:ext uri="{FF2B5EF4-FFF2-40B4-BE49-F238E27FC236}">
                <a16:creationId xmlns:a16="http://schemas.microsoft.com/office/drawing/2014/main" id="{DD3D8233-005F-498A-A7B1-8FFDB38E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7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3314" name="Picture 2" descr="Діаграма відповідей у Формах. Назва запитання: Форма навчання: . Кількість відповідей: 4 відповіді.">
            <a:extLst>
              <a:ext uri="{FF2B5EF4-FFF2-40B4-BE49-F238E27FC236}">
                <a16:creationId xmlns:a16="http://schemas.microsoft.com/office/drawing/2014/main" id="{711D99B1-49A5-46B8-87CB-C92FF48D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4338" name="Picture 2" descr="Діаграма відповідей у Формах. Назва запитання: Оцініть ступінь своєї згоди (незгоди) щодо безпечності умов для навчання в ПУЕТ:. Кількість відповідей: 4 відповіді.">
            <a:extLst>
              <a:ext uri="{FF2B5EF4-FFF2-40B4-BE49-F238E27FC236}">
                <a16:creationId xmlns:a16="http://schemas.microsoft.com/office/drawing/2014/main" id="{11EDF643-C06E-46ED-9545-A7282AC0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7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5362" name="Picture 2" descr="Діаграма відповідей у Формах. Назва запитання: Оцініть рівень вашого задоволення від навчання на спеціальності «Облік і оподаткування», освітній програмі «Облік і аудит»:. Кількість відповідей: 4 відповіді.">
            <a:extLst>
              <a:ext uri="{FF2B5EF4-FFF2-40B4-BE49-F238E27FC236}">
                <a16:creationId xmlns:a16="http://schemas.microsoft.com/office/drawing/2014/main" id="{64C0FF96-EB4F-430D-B1FF-E09C8B8A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3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6386" name="Picture 2" descr="Діаграма відповідей у Формах. Назва запитання: Чи порадили б ви свою спеціальність та освітню програму для навчання майбутнім абітурієнтам:. Кількість відповідей: 4 відповіді.">
            <a:extLst>
              <a:ext uri="{FF2B5EF4-FFF2-40B4-BE49-F238E27FC236}">
                <a16:creationId xmlns:a16="http://schemas.microsoft.com/office/drawing/2014/main" id="{731C0B43-8AF5-4EF4-97D4-D789EB31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9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7410" name="Picture 2" descr="Діаграма відповідей у Формах. Назва запитання: Оцініть рівень вашого задоволення від навчання:&#10;. Кількість відповідей: .">
            <a:extLst>
              <a:ext uri="{FF2B5EF4-FFF2-40B4-BE49-F238E27FC236}">
                <a16:creationId xmlns:a16="http://schemas.microsoft.com/office/drawing/2014/main" id="{0731AA2D-BA26-4030-B682-2EB909C5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9144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6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8434" name="Picture 2" descr="Діаграма відповідей у Формах. Назва запитання: Оцініть рівень вашого задоволення від психологічної, інформаційної, організаційної підтримки викладачів кафедри бухгалтерського обліку і аудиту:. Кількість відповідей: 4 відповіді.">
            <a:extLst>
              <a:ext uri="{FF2B5EF4-FFF2-40B4-BE49-F238E27FC236}">
                <a16:creationId xmlns:a16="http://schemas.microsoft.com/office/drawing/2014/main" id="{2C744AD7-3F06-4B18-885A-3FFC8ADC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1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9458" name="Picture 2" descr="Діаграма відповідей у Формах. Назва запитання: Оцініть ступінь вашої згоди або незгоди з наступними твердженнями щодо якості навчально-методичного забезпечення (навчальні посібники, підручники, тексти лекцій, дистанційні курси, методичні рекомендації, програми практики тощо) з ОП «Облік і аудит»:. Кількість відповідей: .">
            <a:extLst>
              <a:ext uri="{FF2B5EF4-FFF2-40B4-BE49-F238E27FC236}">
                <a16:creationId xmlns:a16="http://schemas.microsoft.com/office/drawing/2014/main" id="{528B5E3C-A70F-4288-8411-A5F658C1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2521</TotalTime>
  <Words>55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docs-Roboto</vt:lpstr>
      <vt:lpstr>Roboto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201</cp:revision>
  <dcterms:created xsi:type="dcterms:W3CDTF">2016-11-18T14:12:19Z</dcterms:created>
  <dcterms:modified xsi:type="dcterms:W3CDTF">2024-06-16T14:15:18Z</dcterms:modified>
</cp:coreProperties>
</file>